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6858000" cy="9906000" type="A4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95" autoAdjust="0"/>
    <p:restoredTop sz="94660"/>
  </p:normalViewPr>
  <p:slideViewPr>
    <p:cSldViewPr snapToGrid="0">
      <p:cViewPr varScale="1">
        <p:scale>
          <a:sx n="54" d="100"/>
          <a:sy n="54" d="100"/>
        </p:scale>
        <p:origin x="282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538376-690F-484D-A4CB-E27623B07BDB}" type="datetimeFigureOut">
              <a:rPr kumimoji="1" lang="ja-JP" altLang="en-US" smtClean="0"/>
              <a:t>2025/1/9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770313" y="857250"/>
            <a:ext cx="16033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6B83AA-EDF2-4A6A-9535-7425B92852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5233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6B83AA-EDF2-4A6A-9535-7425B9285277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52020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72987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1245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7143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93109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19675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14578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76417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4504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8221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53802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10821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13829DA-11C6-4497-8DB2-CE4CD11B1A45}" type="datetimeFigureOut">
              <a:rPr kumimoji="1" lang="ja-JP" altLang="en-US" smtClean="0"/>
              <a:t>2025/1/9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93195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BEF15AB9-E8FC-3CF3-4E7F-01764375F543}"/>
              </a:ext>
            </a:extLst>
          </p:cNvPr>
          <p:cNvGrpSpPr/>
          <p:nvPr/>
        </p:nvGrpSpPr>
        <p:grpSpPr>
          <a:xfrm>
            <a:off x="339820" y="474784"/>
            <a:ext cx="6178360" cy="9271559"/>
            <a:chOff x="0" y="-183311"/>
            <a:chExt cx="2439704" cy="3661142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B6093E7C-7A13-A56E-C8E0-D8BEB91FCCDB}"/>
                </a:ext>
              </a:extLst>
            </p:cNvPr>
            <p:cNvSpPr/>
            <p:nvPr/>
          </p:nvSpPr>
          <p:spPr>
            <a:xfrm>
              <a:off x="30690" y="-183311"/>
              <a:ext cx="2409014" cy="3477832"/>
            </a:xfrm>
            <a:custGeom>
              <a:avLst/>
              <a:gdLst/>
              <a:ahLst/>
              <a:cxnLst/>
              <a:rect l="l" t="t" r="r" b="b"/>
              <a:pathLst>
                <a:path w="2409014" h="3477832">
                  <a:moveTo>
                    <a:pt x="14972" y="0"/>
                  </a:moveTo>
                  <a:lnTo>
                    <a:pt x="2394041" y="0"/>
                  </a:lnTo>
                  <a:cubicBezTo>
                    <a:pt x="2398012" y="0"/>
                    <a:pt x="2401820" y="1577"/>
                    <a:pt x="2404628" y="4385"/>
                  </a:cubicBezTo>
                  <a:cubicBezTo>
                    <a:pt x="2407436" y="7193"/>
                    <a:pt x="2409014" y="11002"/>
                    <a:pt x="2409014" y="14972"/>
                  </a:cubicBezTo>
                  <a:lnTo>
                    <a:pt x="2409014" y="3462859"/>
                  </a:lnTo>
                  <a:cubicBezTo>
                    <a:pt x="2409014" y="3466830"/>
                    <a:pt x="2407436" y="3470638"/>
                    <a:pt x="2404628" y="3473446"/>
                  </a:cubicBezTo>
                  <a:cubicBezTo>
                    <a:pt x="2401820" y="3476254"/>
                    <a:pt x="2398012" y="3477832"/>
                    <a:pt x="2394041" y="3477832"/>
                  </a:cubicBezTo>
                  <a:lnTo>
                    <a:pt x="14972" y="3477832"/>
                  </a:lnTo>
                  <a:cubicBezTo>
                    <a:pt x="11002" y="3477832"/>
                    <a:pt x="7193" y="3476254"/>
                    <a:pt x="4385" y="3473446"/>
                  </a:cubicBezTo>
                  <a:cubicBezTo>
                    <a:pt x="1577" y="3470638"/>
                    <a:pt x="0" y="3466830"/>
                    <a:pt x="0" y="3462859"/>
                  </a:cubicBezTo>
                  <a:lnTo>
                    <a:pt x="0" y="14972"/>
                  </a:lnTo>
                  <a:cubicBezTo>
                    <a:pt x="0" y="11002"/>
                    <a:pt x="1577" y="7193"/>
                    <a:pt x="4385" y="4385"/>
                  </a:cubicBezTo>
                  <a:cubicBezTo>
                    <a:pt x="7193" y="1577"/>
                    <a:pt x="11002" y="0"/>
                    <a:pt x="14972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2857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ja-JP" altLang="en-US" sz="1634" b="1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endParaRPr>
            </a:p>
          </p:txBody>
        </p:sp>
        <p:sp>
          <p:nvSpPr>
            <p:cNvPr id="6" name="TextBox 4">
              <a:extLst>
                <a:ext uri="{FF2B5EF4-FFF2-40B4-BE49-F238E27FC236}">
                  <a16:creationId xmlns:a16="http://schemas.microsoft.com/office/drawing/2014/main" id="{DC4EFAAC-DA31-86AB-471F-F6F4E8BB6D39}"/>
                </a:ext>
              </a:extLst>
            </p:cNvPr>
            <p:cNvSpPr txBox="1"/>
            <p:nvPr/>
          </p:nvSpPr>
          <p:spPr>
            <a:xfrm>
              <a:off x="0" y="-28575"/>
              <a:ext cx="2409014" cy="3506406"/>
            </a:xfrm>
            <a:prstGeom prst="rect">
              <a:avLst/>
            </a:prstGeom>
          </p:spPr>
          <p:txBody>
            <a:bodyPr lIns="46104" tIns="46104" rIns="46104" bIns="46104" rtlCol="0" anchor="ctr"/>
            <a:lstStyle/>
            <a:p>
              <a:pPr algn="ctr">
                <a:lnSpc>
                  <a:spcPts val="1779"/>
                </a:lnSpc>
                <a:spcBef>
                  <a:spcPct val="0"/>
                </a:spcBef>
              </a:pPr>
              <a:endParaRPr sz="1634" b="1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endParaRPr>
            </a:p>
          </p:txBody>
        </p:sp>
      </p:grpSp>
      <p:sp>
        <p:nvSpPr>
          <p:cNvPr id="7" name="AutoShape 5">
            <a:extLst>
              <a:ext uri="{FF2B5EF4-FFF2-40B4-BE49-F238E27FC236}">
                <a16:creationId xmlns:a16="http://schemas.microsoft.com/office/drawing/2014/main" id="{480EE8B9-A63C-A28E-97BD-315D4DEAA78C}"/>
              </a:ext>
            </a:extLst>
          </p:cNvPr>
          <p:cNvSpPr/>
          <p:nvPr/>
        </p:nvSpPr>
        <p:spPr>
          <a:xfrm>
            <a:off x="449530" y="1484640"/>
            <a:ext cx="6078775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8" name="AutoShape 6">
            <a:extLst>
              <a:ext uri="{FF2B5EF4-FFF2-40B4-BE49-F238E27FC236}">
                <a16:creationId xmlns:a16="http://schemas.microsoft.com/office/drawing/2014/main" id="{16BCC7F6-5FF2-876A-060C-C216EB189ABD}"/>
              </a:ext>
            </a:extLst>
          </p:cNvPr>
          <p:cNvSpPr/>
          <p:nvPr/>
        </p:nvSpPr>
        <p:spPr>
          <a:xfrm>
            <a:off x="439405" y="3589659"/>
            <a:ext cx="6078775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9" name="AutoShape 7">
            <a:extLst>
              <a:ext uri="{FF2B5EF4-FFF2-40B4-BE49-F238E27FC236}">
                <a16:creationId xmlns:a16="http://schemas.microsoft.com/office/drawing/2014/main" id="{43C3693E-A2B5-DABA-0617-65F8C712AFB2}"/>
              </a:ext>
            </a:extLst>
          </p:cNvPr>
          <p:cNvSpPr/>
          <p:nvPr/>
        </p:nvSpPr>
        <p:spPr>
          <a:xfrm>
            <a:off x="435556" y="5192192"/>
            <a:ext cx="6078775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 dirty="0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0" name="AutoShape 8">
            <a:extLst>
              <a:ext uri="{FF2B5EF4-FFF2-40B4-BE49-F238E27FC236}">
                <a16:creationId xmlns:a16="http://schemas.microsoft.com/office/drawing/2014/main" id="{4C12419D-9838-AC17-39CB-A24CC2DCDE9A}"/>
              </a:ext>
            </a:extLst>
          </p:cNvPr>
          <p:cNvSpPr/>
          <p:nvPr/>
        </p:nvSpPr>
        <p:spPr>
          <a:xfrm flipV="1">
            <a:off x="943136" y="3609426"/>
            <a:ext cx="0" cy="5672698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1" name="AutoShape 12">
            <a:extLst>
              <a:ext uri="{FF2B5EF4-FFF2-40B4-BE49-F238E27FC236}">
                <a16:creationId xmlns:a16="http://schemas.microsoft.com/office/drawing/2014/main" id="{1107E935-CC09-AB39-9838-535B740F98D8}"/>
              </a:ext>
            </a:extLst>
          </p:cNvPr>
          <p:cNvSpPr/>
          <p:nvPr/>
        </p:nvSpPr>
        <p:spPr>
          <a:xfrm flipV="1">
            <a:off x="439405" y="2425770"/>
            <a:ext cx="604697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4" name="TextBox 18">
            <a:extLst>
              <a:ext uri="{FF2B5EF4-FFF2-40B4-BE49-F238E27FC236}">
                <a16:creationId xmlns:a16="http://schemas.microsoft.com/office/drawing/2014/main" id="{6AB0DA61-50AC-BF31-7A58-A07382718A82}"/>
              </a:ext>
            </a:extLst>
          </p:cNvPr>
          <p:cNvSpPr txBox="1"/>
          <p:nvPr/>
        </p:nvSpPr>
        <p:spPr>
          <a:xfrm>
            <a:off x="1552703" y="1714698"/>
            <a:ext cx="3752593" cy="60490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414"/>
              </a:lnSpc>
            </a:pPr>
            <a:r>
              <a:rPr lang="ja-JP" altLang="en-US" sz="2800" b="1" spc="8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鶏肉のさっぱり煮</a:t>
            </a:r>
            <a:endParaRPr lang="en-US" altLang="ja-JP" sz="2800" b="1" spc="89" dirty="0">
              <a:solidFill>
                <a:srgbClr val="000000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  <a:p>
            <a:pPr algn="ctr">
              <a:lnSpc>
                <a:spcPts val="2414"/>
              </a:lnSpc>
            </a:pPr>
            <a:r>
              <a:rPr lang="ja-JP" altLang="en-US" b="1" spc="8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調理時間：</a:t>
            </a:r>
            <a:r>
              <a:rPr lang="en-US" altLang="ja-JP" b="1" spc="8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30</a:t>
            </a:r>
            <a:r>
              <a:rPr lang="ja-JP" altLang="en-US" b="1" spc="8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分</a:t>
            </a:r>
            <a:endParaRPr lang="en-US" b="1" spc="89" dirty="0">
              <a:solidFill>
                <a:srgbClr val="000000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5" name="TextBox 19">
            <a:extLst>
              <a:ext uri="{FF2B5EF4-FFF2-40B4-BE49-F238E27FC236}">
                <a16:creationId xmlns:a16="http://schemas.microsoft.com/office/drawing/2014/main" id="{AF0335F8-9497-83AA-0D76-FD5951AFF2A4}"/>
              </a:ext>
            </a:extLst>
          </p:cNvPr>
          <p:cNvSpPr txBox="1"/>
          <p:nvPr/>
        </p:nvSpPr>
        <p:spPr>
          <a:xfrm>
            <a:off x="1023556" y="962300"/>
            <a:ext cx="4871232" cy="34285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795"/>
              </a:lnSpc>
            </a:pPr>
            <a:r>
              <a:rPr lang="ja-JP" altLang="en-US" sz="1997" b="1" spc="65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今日のレシピ紹介</a:t>
            </a:r>
            <a:endParaRPr lang="en-US" sz="1997" b="1" spc="659" dirty="0">
              <a:solidFill>
                <a:srgbClr val="000000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6" name="TextBox 20">
            <a:extLst>
              <a:ext uri="{FF2B5EF4-FFF2-40B4-BE49-F238E27FC236}">
                <a16:creationId xmlns:a16="http://schemas.microsoft.com/office/drawing/2014/main" id="{D1CF6576-AB32-BB12-AE66-B6D2DF269B6F}"/>
              </a:ext>
            </a:extLst>
          </p:cNvPr>
          <p:cNvSpPr txBox="1"/>
          <p:nvPr/>
        </p:nvSpPr>
        <p:spPr>
          <a:xfrm>
            <a:off x="407414" y="563757"/>
            <a:ext cx="6310885" cy="26840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160"/>
              </a:lnSpc>
            </a:pPr>
            <a:r>
              <a:rPr lang="ja-JP" altLang="en-US" sz="1543" b="1" spc="163" dirty="0">
                <a:solidFill>
                  <a:srgbClr val="000000"/>
                </a:solidFill>
                <a:highlight>
                  <a:srgbClr val="FFFF00"/>
                </a:highlight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●●食堂／■■フードパントリー／△△フードバンク</a:t>
            </a:r>
            <a:endParaRPr lang="en-US" sz="1543" b="1" spc="163" dirty="0">
              <a:solidFill>
                <a:srgbClr val="000000"/>
              </a:solidFill>
              <a:highlight>
                <a:srgbClr val="FFFF00"/>
              </a:highlight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0F3EFBC8-151E-57D4-E3C2-1BCD64CFBAAD}"/>
              </a:ext>
            </a:extLst>
          </p:cNvPr>
          <p:cNvSpPr txBox="1"/>
          <p:nvPr/>
        </p:nvSpPr>
        <p:spPr>
          <a:xfrm>
            <a:off x="729492" y="2568021"/>
            <a:ext cx="5399014" cy="92333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ja-JP" altLang="en-US" b="1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/>
              </a:rPr>
              <a:t>ひとことメモ</a:t>
            </a:r>
            <a:endParaRPr lang="en-US" altLang="ja-JP" b="1" dirty="0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/>
            </a:endParaRPr>
          </a:p>
          <a:p>
            <a:pPr algn="ctr"/>
            <a:r>
              <a:rPr lang="ja-JP" altLang="en-US" b="1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/>
              </a:rPr>
              <a:t>お酢でさっぱり！</a:t>
            </a:r>
            <a:endParaRPr lang="en-US" altLang="ja-JP" b="1" dirty="0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/>
            </a:endParaRPr>
          </a:p>
          <a:p>
            <a:pPr algn="ctr"/>
            <a:r>
              <a:rPr lang="ja-JP" altLang="en-US" b="1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/>
              </a:rPr>
              <a:t>味がしみた大根と鶏肉で体もポカポカになります</a:t>
            </a:r>
            <a:endParaRPr lang="en-US" altLang="ja-JP" b="1" dirty="0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6B95FDC-BDA3-476B-ABF3-CBB0C8C83FAF}"/>
              </a:ext>
            </a:extLst>
          </p:cNvPr>
          <p:cNvSpPr txBox="1"/>
          <p:nvPr/>
        </p:nvSpPr>
        <p:spPr>
          <a:xfrm>
            <a:off x="442313" y="5323640"/>
            <a:ext cx="461665" cy="189528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使う調理器具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0F16CF07-A6DE-4F5A-A193-00D921373F1F}"/>
              </a:ext>
            </a:extLst>
          </p:cNvPr>
          <p:cNvSpPr txBox="1"/>
          <p:nvPr/>
        </p:nvSpPr>
        <p:spPr>
          <a:xfrm>
            <a:off x="458077" y="3683535"/>
            <a:ext cx="461665" cy="175157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材料</a:t>
            </a:r>
            <a:r>
              <a:rPr kumimoji="1" lang="en-US" altLang="ja-JP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4</a:t>
            </a:r>
            <a:r>
              <a:rPr kumimoji="1" lang="ja-JP" altLang="en-US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人分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00E01C24-9687-4A37-A955-A7A980F60E19}"/>
              </a:ext>
            </a:extLst>
          </p:cNvPr>
          <p:cNvSpPr/>
          <p:nvPr/>
        </p:nvSpPr>
        <p:spPr>
          <a:xfrm>
            <a:off x="1221815" y="3683535"/>
            <a:ext cx="518711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dirty="0">
                <a:latin typeface="+mj-ea"/>
                <a:ea typeface="+mj-ea"/>
              </a:rPr>
              <a:t>鶏肉　</a:t>
            </a:r>
            <a:r>
              <a:rPr lang="en-US" altLang="ja-JP" dirty="0">
                <a:latin typeface="+mj-ea"/>
                <a:ea typeface="+mj-ea"/>
              </a:rPr>
              <a:t>200</a:t>
            </a:r>
            <a:r>
              <a:rPr lang="ja-JP" altLang="en-US" dirty="0">
                <a:latin typeface="+mj-ea"/>
                <a:ea typeface="+mj-ea"/>
              </a:rPr>
              <a:t>ｇ</a:t>
            </a:r>
            <a:endParaRPr lang="en-US" altLang="ja-JP" dirty="0">
              <a:latin typeface="+mj-ea"/>
              <a:ea typeface="+mj-ea"/>
            </a:endParaRPr>
          </a:p>
          <a:p>
            <a:r>
              <a:rPr lang="ja-JP" altLang="en-US" dirty="0">
                <a:latin typeface="+mj-ea"/>
                <a:ea typeface="+mj-ea"/>
              </a:rPr>
              <a:t>大根　</a:t>
            </a:r>
            <a:r>
              <a:rPr lang="en-US" altLang="ja-JP" dirty="0">
                <a:latin typeface="+mj-ea"/>
                <a:ea typeface="+mj-ea"/>
              </a:rPr>
              <a:t>200</a:t>
            </a:r>
            <a:r>
              <a:rPr lang="ja-JP" altLang="en-US" dirty="0">
                <a:latin typeface="+mj-ea"/>
                <a:ea typeface="+mj-ea"/>
              </a:rPr>
              <a:t>ｇ</a:t>
            </a:r>
          </a:p>
          <a:p>
            <a:r>
              <a:rPr lang="ja-JP" altLang="en-US" dirty="0">
                <a:latin typeface="+mj-ea"/>
                <a:ea typeface="+mj-ea"/>
              </a:rPr>
              <a:t>冷凍ブロッコリー　</a:t>
            </a:r>
            <a:r>
              <a:rPr lang="en-US" altLang="ja-JP" dirty="0">
                <a:latin typeface="+mj-ea"/>
                <a:ea typeface="+mj-ea"/>
              </a:rPr>
              <a:t>200</a:t>
            </a:r>
            <a:r>
              <a:rPr lang="ja-JP" altLang="en-US" dirty="0">
                <a:latin typeface="+mj-ea"/>
                <a:ea typeface="+mj-ea"/>
              </a:rPr>
              <a:t>ｇ</a:t>
            </a:r>
            <a:endParaRPr lang="en-US" altLang="ja-JP" dirty="0">
              <a:latin typeface="+mj-ea"/>
              <a:ea typeface="+mj-ea"/>
            </a:endParaRPr>
          </a:p>
          <a:p>
            <a:r>
              <a:rPr lang="ja-JP" altLang="en-US" dirty="0">
                <a:latin typeface="+mj-ea"/>
                <a:ea typeface="+mj-ea"/>
              </a:rPr>
              <a:t>（生の場合は下茹でしておく）</a:t>
            </a:r>
            <a:r>
              <a:rPr lang="en-US" altLang="ja-JP" dirty="0">
                <a:latin typeface="+mj-ea"/>
                <a:ea typeface="+mj-ea"/>
              </a:rPr>
              <a:t>	</a:t>
            </a:r>
          </a:p>
          <a:p>
            <a:r>
              <a:rPr lang="ja-JP" altLang="en-US" dirty="0">
                <a:latin typeface="+mj-ea"/>
                <a:ea typeface="+mj-ea"/>
              </a:rPr>
              <a:t>生姜チューブ　小さじ</a:t>
            </a:r>
            <a:r>
              <a:rPr lang="en-US" altLang="ja-JP" dirty="0">
                <a:latin typeface="+mj-ea"/>
                <a:ea typeface="+mj-ea"/>
              </a:rPr>
              <a:t>1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3CFABC09-4B08-4E08-B8D3-1E8D086F930F}"/>
              </a:ext>
            </a:extLst>
          </p:cNvPr>
          <p:cNvSpPr/>
          <p:nvPr/>
        </p:nvSpPr>
        <p:spPr>
          <a:xfrm>
            <a:off x="1221815" y="5323640"/>
            <a:ext cx="511960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dirty="0">
                <a:latin typeface="+mj-ea"/>
                <a:ea typeface="+mj-ea"/>
              </a:rPr>
              <a:t>まな板</a:t>
            </a:r>
            <a:endParaRPr lang="en-US" altLang="ja-JP" dirty="0">
              <a:latin typeface="+mj-ea"/>
              <a:ea typeface="+mj-ea"/>
            </a:endParaRPr>
          </a:p>
          <a:p>
            <a:r>
              <a:rPr lang="ja-JP" altLang="en-US" dirty="0">
                <a:latin typeface="+mj-ea"/>
                <a:ea typeface="+mj-ea"/>
              </a:rPr>
              <a:t>包丁</a:t>
            </a:r>
          </a:p>
          <a:p>
            <a:r>
              <a:rPr lang="ja-JP" altLang="en-US" dirty="0">
                <a:latin typeface="+mj-ea"/>
                <a:ea typeface="+mj-ea"/>
              </a:rPr>
              <a:t>木べら</a:t>
            </a:r>
            <a:endParaRPr lang="en-US" altLang="ja-JP" dirty="0">
              <a:latin typeface="+mj-ea"/>
              <a:ea typeface="+mj-ea"/>
            </a:endParaRPr>
          </a:p>
          <a:p>
            <a:r>
              <a:rPr lang="ja-JP" altLang="en-US" dirty="0">
                <a:latin typeface="+mj-ea"/>
                <a:ea typeface="+mj-ea"/>
              </a:rPr>
              <a:t>大さじ</a:t>
            </a:r>
          </a:p>
          <a:p>
            <a:r>
              <a:rPr lang="ja-JP" altLang="en-US" dirty="0">
                <a:latin typeface="+mj-ea"/>
                <a:ea typeface="+mj-ea"/>
              </a:rPr>
              <a:t>小さじ</a:t>
            </a:r>
            <a:endParaRPr lang="en-US" altLang="ja-JP" dirty="0">
              <a:latin typeface="+mj-ea"/>
              <a:ea typeface="+mj-ea"/>
            </a:endParaRPr>
          </a:p>
          <a:p>
            <a:r>
              <a:rPr lang="ja-JP" altLang="en-US" dirty="0">
                <a:latin typeface="+mj-ea"/>
                <a:ea typeface="+mj-ea"/>
              </a:rPr>
              <a:t>ピーラー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EEE539AD-B307-4D91-9D0C-4CE0D4843659}"/>
              </a:ext>
            </a:extLst>
          </p:cNvPr>
          <p:cNvSpPr txBox="1"/>
          <p:nvPr/>
        </p:nvSpPr>
        <p:spPr>
          <a:xfrm>
            <a:off x="442313" y="7459759"/>
            <a:ext cx="461665" cy="175157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レシピ動画</a:t>
            </a:r>
          </a:p>
        </p:txBody>
      </p:sp>
      <p:sp>
        <p:nvSpPr>
          <p:cNvPr id="35" name="AutoShape 7">
            <a:extLst>
              <a:ext uri="{FF2B5EF4-FFF2-40B4-BE49-F238E27FC236}">
                <a16:creationId xmlns:a16="http://schemas.microsoft.com/office/drawing/2014/main" id="{B98ED246-2FC3-447F-A16E-A5935F736A7B}"/>
              </a:ext>
            </a:extLst>
          </p:cNvPr>
          <p:cNvSpPr/>
          <p:nvPr/>
        </p:nvSpPr>
        <p:spPr>
          <a:xfrm>
            <a:off x="417540" y="7360112"/>
            <a:ext cx="6078775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40307238-E83C-4FF7-B1E4-2BDDD605751C}"/>
              </a:ext>
            </a:extLst>
          </p:cNvPr>
          <p:cNvSpPr txBox="1"/>
          <p:nvPr/>
        </p:nvSpPr>
        <p:spPr>
          <a:xfrm>
            <a:off x="2574001" y="7459759"/>
            <a:ext cx="401191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latin typeface="+mj-ea"/>
                <a:ea typeface="+mj-ea"/>
              </a:rPr>
              <a:t>調理の注意事項・ポイント</a:t>
            </a:r>
            <a:endParaRPr kumimoji="1" lang="en-US" altLang="ja-JP" dirty="0">
              <a:latin typeface="+mj-ea"/>
              <a:ea typeface="+mj-ea"/>
            </a:endParaRPr>
          </a:p>
          <a:p>
            <a:r>
              <a:rPr kumimoji="1" lang="ja-JP" altLang="en-US" dirty="0">
                <a:latin typeface="+mj-ea"/>
                <a:ea typeface="+mj-ea"/>
              </a:rPr>
              <a:t>１）冷凍ブロッコリーを解凍したら</a:t>
            </a:r>
            <a:endParaRPr kumimoji="1" lang="en-US" altLang="ja-JP" dirty="0">
              <a:latin typeface="+mj-ea"/>
              <a:ea typeface="+mj-ea"/>
            </a:endParaRPr>
          </a:p>
          <a:p>
            <a:r>
              <a:rPr kumimoji="1" lang="ja-JP" altLang="en-US" dirty="0">
                <a:latin typeface="+mj-ea"/>
                <a:ea typeface="+mj-ea"/>
              </a:rPr>
              <a:t>水気をきりましょう</a:t>
            </a:r>
            <a:endParaRPr kumimoji="1" lang="en-US" altLang="ja-JP" dirty="0">
              <a:latin typeface="+mj-ea"/>
              <a:ea typeface="+mj-ea"/>
            </a:endParaRPr>
          </a:p>
          <a:p>
            <a:r>
              <a:rPr kumimoji="1" lang="ja-JP" altLang="en-US" dirty="0">
                <a:latin typeface="+mj-ea"/>
                <a:ea typeface="+mj-ea"/>
              </a:rPr>
              <a:t>２）生のブロッコリーを使用する場合は下茹でしてください</a:t>
            </a:r>
            <a:endParaRPr kumimoji="1" lang="en-US" altLang="ja-JP" dirty="0">
              <a:latin typeface="+mj-ea"/>
              <a:ea typeface="+mj-ea"/>
            </a:endParaRPr>
          </a:p>
          <a:p>
            <a:r>
              <a:rPr kumimoji="1" lang="en-US" altLang="ja-JP" dirty="0">
                <a:latin typeface="+mj-ea"/>
                <a:ea typeface="+mj-ea"/>
              </a:rPr>
              <a:t>3</a:t>
            </a:r>
            <a:r>
              <a:rPr kumimoji="1" lang="ja-JP" altLang="en-US" dirty="0">
                <a:latin typeface="+mj-ea"/>
                <a:ea typeface="+mj-ea"/>
              </a:rPr>
              <a:t>）しばらく煮立ったらあくをとりましょう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189D143B-D875-E5EC-5DD2-EF8DDE3841C3}"/>
              </a:ext>
            </a:extLst>
          </p:cNvPr>
          <p:cNvSpPr/>
          <p:nvPr/>
        </p:nvSpPr>
        <p:spPr>
          <a:xfrm>
            <a:off x="2902625" y="5323640"/>
            <a:ext cx="381312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dirty="0">
                <a:latin typeface="+mj-ea"/>
                <a:ea typeface="+mj-ea"/>
              </a:rPr>
              <a:t>計量カップ</a:t>
            </a:r>
            <a:endParaRPr lang="en-US" altLang="ja-JP" dirty="0">
              <a:latin typeface="+mj-ea"/>
              <a:ea typeface="+mj-ea"/>
            </a:endParaRPr>
          </a:p>
          <a:p>
            <a:r>
              <a:rPr lang="ja-JP" altLang="en-US" dirty="0">
                <a:latin typeface="+mj-ea"/>
                <a:ea typeface="+mj-ea"/>
              </a:rPr>
              <a:t>ボウル（あくとり用）</a:t>
            </a:r>
          </a:p>
          <a:p>
            <a:r>
              <a:rPr lang="ja-JP" altLang="en-US" dirty="0">
                <a:latin typeface="+mj-ea"/>
                <a:ea typeface="+mj-ea"/>
              </a:rPr>
              <a:t>おたま</a:t>
            </a:r>
            <a:endParaRPr lang="en-US" altLang="ja-JP" dirty="0">
              <a:latin typeface="+mj-ea"/>
              <a:ea typeface="+mj-ea"/>
            </a:endParaRPr>
          </a:p>
          <a:p>
            <a:r>
              <a:rPr lang="ja-JP" altLang="en-US" dirty="0">
                <a:latin typeface="+mj-ea"/>
                <a:ea typeface="+mj-ea"/>
              </a:rPr>
              <a:t>竹串</a:t>
            </a:r>
          </a:p>
          <a:p>
            <a:r>
              <a:rPr lang="ja-JP" altLang="en-US" dirty="0">
                <a:latin typeface="+mj-ea"/>
                <a:ea typeface="+mj-ea"/>
              </a:rPr>
              <a:t>クッキングシートまたはアルミホイル</a:t>
            </a:r>
            <a:endParaRPr lang="en-US" altLang="ja-JP" dirty="0">
              <a:latin typeface="+mj-ea"/>
              <a:ea typeface="+mj-ea"/>
            </a:endParaRPr>
          </a:p>
          <a:p>
            <a:r>
              <a:rPr lang="ja-JP" altLang="en-US" dirty="0">
                <a:latin typeface="+mj-ea"/>
                <a:ea typeface="+mj-ea"/>
              </a:rPr>
              <a:t>（落しぶた用）</a:t>
            </a:r>
          </a:p>
          <a:p>
            <a:r>
              <a:rPr lang="ja-JP" altLang="en-US" dirty="0">
                <a:latin typeface="+mj-ea"/>
                <a:ea typeface="+mj-ea"/>
              </a:rPr>
              <a:t>鍋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76ACBCB2-DCCD-E5D5-447E-0A6DA1F0ECF7}"/>
              </a:ext>
            </a:extLst>
          </p:cNvPr>
          <p:cNvSpPr/>
          <p:nvPr/>
        </p:nvSpPr>
        <p:spPr>
          <a:xfrm>
            <a:off x="4204474" y="3680181"/>
            <a:ext cx="251127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>
                <a:latin typeface="+mj-ea"/>
                <a:ea typeface="+mj-ea"/>
              </a:rPr>
              <a:t>●</a:t>
            </a:r>
            <a:r>
              <a:rPr lang="ja-JP" altLang="en-US" dirty="0">
                <a:latin typeface="+mj-ea"/>
                <a:ea typeface="+mj-ea"/>
              </a:rPr>
              <a:t>砂糖　大さじ</a:t>
            </a:r>
            <a:r>
              <a:rPr lang="en-US" altLang="ja-JP" dirty="0">
                <a:latin typeface="+mj-ea"/>
                <a:ea typeface="+mj-ea"/>
              </a:rPr>
              <a:t>2</a:t>
            </a:r>
          </a:p>
          <a:p>
            <a:r>
              <a:rPr lang="en-US" altLang="ja-JP" dirty="0">
                <a:latin typeface="+mj-ea"/>
                <a:ea typeface="+mj-ea"/>
              </a:rPr>
              <a:t>●</a:t>
            </a:r>
            <a:r>
              <a:rPr lang="ja-JP" altLang="en-US" dirty="0">
                <a:latin typeface="+mj-ea"/>
                <a:ea typeface="+mj-ea"/>
              </a:rPr>
              <a:t>酢　大さじ</a:t>
            </a:r>
            <a:r>
              <a:rPr lang="en-US" altLang="ja-JP" dirty="0">
                <a:latin typeface="+mj-ea"/>
                <a:ea typeface="+mj-ea"/>
              </a:rPr>
              <a:t>2</a:t>
            </a:r>
          </a:p>
          <a:p>
            <a:r>
              <a:rPr lang="en-US" altLang="ja-JP" dirty="0">
                <a:latin typeface="+mj-ea"/>
                <a:ea typeface="+mj-ea"/>
              </a:rPr>
              <a:t>●</a:t>
            </a:r>
            <a:r>
              <a:rPr lang="ja-JP" altLang="en-US" dirty="0">
                <a:latin typeface="+mj-ea"/>
                <a:ea typeface="+mj-ea"/>
              </a:rPr>
              <a:t>しょうゆ　大さじ</a:t>
            </a:r>
            <a:r>
              <a:rPr lang="en-US" altLang="ja-JP" dirty="0">
                <a:latin typeface="+mj-ea"/>
                <a:ea typeface="+mj-ea"/>
              </a:rPr>
              <a:t>2</a:t>
            </a:r>
          </a:p>
          <a:p>
            <a:r>
              <a:rPr lang="en-US" altLang="ja-JP" dirty="0">
                <a:latin typeface="+mj-ea"/>
                <a:ea typeface="+mj-ea"/>
              </a:rPr>
              <a:t>●</a:t>
            </a:r>
            <a:r>
              <a:rPr lang="ja-JP" altLang="en-US" dirty="0">
                <a:latin typeface="+mj-ea"/>
                <a:ea typeface="+mj-ea"/>
              </a:rPr>
              <a:t>油　大さじ</a:t>
            </a:r>
            <a:r>
              <a:rPr lang="en-US" altLang="ja-JP" dirty="0">
                <a:latin typeface="+mj-ea"/>
                <a:ea typeface="+mj-ea"/>
              </a:rPr>
              <a:t>1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76C0E6A5-06B4-899C-54BF-18E204D9DA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783" y="7458248"/>
            <a:ext cx="1603090" cy="1603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45842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ユーザー定義 5">
      <a:majorFont>
        <a:latin typeface="UD デジタル 教科書体 NK-B"/>
        <a:ea typeface="UD デジタル 教科書体 NK-B"/>
        <a:cs typeface=""/>
      </a:majorFont>
      <a:minorFont>
        <a:latin typeface="Aptos"/>
        <a:ea typeface="游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146</TotalTime>
  <Words>161</Words>
  <Application>Microsoft Office PowerPoint</Application>
  <PresentationFormat>A4 210 x 297 mm</PresentationFormat>
  <Paragraphs>38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UD デジタル 教科書体 NK-B</vt:lpstr>
      <vt:lpstr>UD デジタル 教科書体 NP-B</vt:lpstr>
      <vt:lpstr>游ゴシック</vt:lpstr>
      <vt:lpstr>Aptos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田端 郁実（g2143023）</dc:creator>
  <cp:lastModifiedBy>濱洲 愛海（g2143029）</cp:lastModifiedBy>
  <cp:revision>13</cp:revision>
  <dcterms:created xsi:type="dcterms:W3CDTF">2024-11-12T04:30:47Z</dcterms:created>
  <dcterms:modified xsi:type="dcterms:W3CDTF">2025-01-09T00:48:18Z</dcterms:modified>
</cp:coreProperties>
</file>